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12B3EA1-941C-44AB-9CD8-2B66108E7560}" type="datetimeFigureOut">
              <a:rPr lang="ru-RU" smtClean="0"/>
              <a:t>15.11.2015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E99FA0A-89CA-473A-A0E8-5A171667ED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B3EA1-941C-44AB-9CD8-2B66108E7560}" type="datetimeFigureOut">
              <a:rPr lang="ru-RU" smtClean="0"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FA0A-89CA-473A-A0E8-5A171667ED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B3EA1-941C-44AB-9CD8-2B66108E7560}" type="datetimeFigureOut">
              <a:rPr lang="ru-RU" smtClean="0"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FA0A-89CA-473A-A0E8-5A171667ED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12B3EA1-941C-44AB-9CD8-2B66108E7560}" type="datetimeFigureOut">
              <a:rPr lang="ru-RU" smtClean="0"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FA0A-89CA-473A-A0E8-5A171667ED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12B3EA1-941C-44AB-9CD8-2B66108E7560}" type="datetimeFigureOut">
              <a:rPr lang="ru-RU" smtClean="0"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E99FA0A-89CA-473A-A0E8-5A171667ED48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12B3EA1-941C-44AB-9CD8-2B66108E7560}" type="datetimeFigureOut">
              <a:rPr lang="ru-RU" smtClean="0"/>
              <a:t>15.11.2015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E99FA0A-89CA-473A-A0E8-5A171667ED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12B3EA1-941C-44AB-9CD8-2B66108E7560}" type="datetimeFigureOut">
              <a:rPr lang="ru-RU" smtClean="0"/>
              <a:t>15.11.2015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E99FA0A-89CA-473A-A0E8-5A171667ED4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B3EA1-941C-44AB-9CD8-2B66108E7560}" type="datetimeFigureOut">
              <a:rPr lang="ru-RU" smtClean="0"/>
              <a:t>15.11.2015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9FA0A-89CA-473A-A0E8-5A171667ED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12B3EA1-941C-44AB-9CD8-2B66108E7560}" type="datetimeFigureOut">
              <a:rPr lang="ru-RU" smtClean="0"/>
              <a:t>15.11.2015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E99FA0A-89CA-473A-A0E8-5A171667ED4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12B3EA1-941C-44AB-9CD8-2B66108E7560}" type="datetimeFigureOut">
              <a:rPr lang="ru-RU" smtClean="0"/>
              <a:t>15.11.2015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E99FA0A-89CA-473A-A0E8-5A171667ED4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12B3EA1-941C-44AB-9CD8-2B66108E7560}" type="datetimeFigureOut">
              <a:rPr lang="ru-RU" smtClean="0"/>
              <a:t>15.11.2015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E99FA0A-89CA-473A-A0E8-5A171667ED48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12B3EA1-941C-44AB-9CD8-2B66108E7560}" type="datetimeFigureOut">
              <a:rPr lang="ru-RU" smtClean="0"/>
              <a:t>15.11.2015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E99FA0A-89CA-473A-A0E8-5A171667ED48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«Волшебный мир - ОРИГАМИ»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2857496"/>
            <a:ext cx="8062912" cy="2857520"/>
          </a:xfrm>
        </p:spPr>
        <p:txBody>
          <a:bodyPr>
            <a:normAutofit fontScale="47500" lnSpcReduction="20000"/>
          </a:bodyPr>
          <a:lstStyle/>
          <a:p>
            <a:r>
              <a:rPr lang="ru-RU" sz="9300" dirty="0" smtClean="0">
                <a:latin typeface="Monotype Corsiva" pitchFamily="66" charset="0"/>
              </a:rPr>
              <a:t>Японская пословица гласит:</a:t>
            </a:r>
          </a:p>
          <a:p>
            <a:r>
              <a:rPr lang="ru-RU" sz="9300" dirty="0" smtClean="0">
                <a:latin typeface="Monotype Corsiva" pitchFamily="66" charset="0"/>
              </a:rPr>
              <a:t>Расскажи мне – я услышу,</a:t>
            </a:r>
            <a:br>
              <a:rPr lang="ru-RU" sz="9300" dirty="0" smtClean="0">
                <a:latin typeface="Monotype Corsiva" pitchFamily="66" charset="0"/>
              </a:rPr>
            </a:br>
            <a:r>
              <a:rPr lang="ru-RU" sz="9300" dirty="0" smtClean="0">
                <a:latin typeface="Monotype Corsiva" pitchFamily="66" charset="0"/>
              </a:rPr>
              <a:t>Покажи мне – я запомню,</a:t>
            </a:r>
            <a:br>
              <a:rPr lang="ru-RU" sz="9300" dirty="0" smtClean="0">
                <a:latin typeface="Monotype Corsiva" pitchFamily="66" charset="0"/>
              </a:rPr>
            </a:br>
            <a:r>
              <a:rPr lang="ru-RU" sz="9300" dirty="0" smtClean="0">
                <a:latin typeface="Monotype Corsiva" pitchFamily="66" charset="0"/>
              </a:rPr>
              <a:t>Дай мне сделать самому –</a:t>
            </a:r>
            <a:br>
              <a:rPr lang="ru-RU" sz="9300" dirty="0" smtClean="0">
                <a:latin typeface="Monotype Corsiva" pitchFamily="66" charset="0"/>
              </a:rPr>
            </a:br>
            <a:r>
              <a:rPr lang="ru-RU" sz="9300" dirty="0" smtClean="0">
                <a:latin typeface="Monotype Corsiva" pitchFamily="66" charset="0"/>
              </a:rPr>
              <a:t>Я пойму!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Monotype Corsiva" pitchFamily="66" charset="0"/>
              </a:rPr>
              <a:t>Базовая форма </a:t>
            </a:r>
            <a:r>
              <a:rPr lang="ru-RU" b="1" dirty="0" smtClean="0">
                <a:latin typeface="Monotype Corsiva" pitchFamily="66" charset="0"/>
              </a:rPr>
              <a:t>«</a:t>
            </a:r>
            <a:r>
              <a:rPr lang="ru-RU" b="1" dirty="0" smtClean="0">
                <a:latin typeface="Monotype Corsiva" pitchFamily="66" charset="0"/>
              </a:rPr>
              <a:t>Блинчик» </a:t>
            </a:r>
            <a:endParaRPr lang="ru-RU" dirty="0">
              <a:latin typeface="Monotype Corsiva" pitchFamily="66" charset="0"/>
            </a:endParaRPr>
          </a:p>
        </p:txBody>
      </p:sp>
      <p:pic>
        <p:nvPicPr>
          <p:cNvPr id="7" name="Содержимое 6" descr="Базовая-форма-оригами_блин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285984" y="1785926"/>
            <a:ext cx="4038600" cy="448733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Monotype Corsiva" pitchFamily="66" charset="0"/>
              </a:rPr>
              <a:t>Базовая форма </a:t>
            </a:r>
            <a:r>
              <a:rPr lang="ru-RU" b="1" dirty="0" smtClean="0">
                <a:latin typeface="Monotype Corsiva" pitchFamily="66" charset="0"/>
              </a:rPr>
              <a:t>«</a:t>
            </a:r>
            <a:r>
              <a:rPr lang="ru-RU" b="1" dirty="0" smtClean="0">
                <a:latin typeface="Monotype Corsiva" pitchFamily="66" charset="0"/>
              </a:rPr>
              <a:t>Книжка» </a:t>
            </a:r>
            <a:endParaRPr lang="ru-RU" dirty="0">
              <a:latin typeface="Monotype Corsiva" pitchFamily="66" charset="0"/>
            </a:endParaRPr>
          </a:p>
        </p:txBody>
      </p:sp>
      <p:pic>
        <p:nvPicPr>
          <p:cNvPr id="5" name="Содержимое 4" descr="14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500166" y="1928802"/>
            <a:ext cx="6633278" cy="335758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Monotype Corsiva" pitchFamily="66" charset="0"/>
              </a:rPr>
              <a:t>Базовая форма </a:t>
            </a:r>
            <a:r>
              <a:rPr lang="ru-RU" b="1" dirty="0" smtClean="0">
                <a:latin typeface="Monotype Corsiva" pitchFamily="66" charset="0"/>
              </a:rPr>
              <a:t>«</a:t>
            </a:r>
            <a:r>
              <a:rPr lang="ru-RU" b="1" dirty="0" smtClean="0">
                <a:latin typeface="Monotype Corsiva" pitchFamily="66" charset="0"/>
              </a:rPr>
              <a:t>Дверь»</a:t>
            </a:r>
            <a:endParaRPr lang="ru-RU" dirty="0">
              <a:latin typeface="Monotype Corsiva" pitchFamily="66" charset="0"/>
            </a:endParaRPr>
          </a:p>
        </p:txBody>
      </p:sp>
      <p:pic>
        <p:nvPicPr>
          <p:cNvPr id="5" name="Содержимое 4" descr="22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42910" y="2428868"/>
            <a:ext cx="7991708" cy="271464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Monotype Corsiva" pitchFamily="66" charset="0"/>
              </a:rPr>
              <a:t>Базовая форма </a:t>
            </a:r>
            <a:r>
              <a:rPr lang="ru-RU" b="1" dirty="0" smtClean="0">
                <a:latin typeface="Monotype Corsiva" pitchFamily="66" charset="0"/>
              </a:rPr>
              <a:t>«</a:t>
            </a:r>
            <a:r>
              <a:rPr lang="ru-RU" b="1" dirty="0" smtClean="0">
                <a:latin typeface="Monotype Corsiva" pitchFamily="66" charset="0"/>
              </a:rPr>
              <a:t>Дом»</a:t>
            </a:r>
            <a:endParaRPr lang="ru-RU" dirty="0">
              <a:latin typeface="Monotype Corsiva" pitchFamily="66" charset="0"/>
            </a:endParaRPr>
          </a:p>
        </p:txBody>
      </p:sp>
      <p:pic>
        <p:nvPicPr>
          <p:cNvPr id="5" name="Содержимое 4" descr="Базовая-форма-оригами_дом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1741752"/>
            <a:ext cx="4038600" cy="4487333"/>
          </a:xfrm>
        </p:spPr>
      </p:pic>
      <p:pic>
        <p:nvPicPr>
          <p:cNvPr id="6" name="Содержимое 5" descr="81613410_32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8200" y="2470944"/>
            <a:ext cx="4038600" cy="30289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428868"/>
            <a:ext cx="8229600" cy="1399032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latin typeface="Monotype Corsiva" pitchFamily="66" charset="0"/>
              </a:rPr>
              <a:t>Благодарим  за внимание!</a:t>
            </a:r>
            <a:endParaRPr lang="ru-RU" sz="5400" dirty="0">
              <a:latin typeface="Monotype Corsiva" pitchFamily="66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671862" y="-2386034"/>
            <a:ext cx="914400" cy="6400800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latin typeface="Monotype Corsiva" pitchFamily="66" charset="0"/>
              </a:rPr>
              <a:t>Немного  истории</a:t>
            </a:r>
            <a:endParaRPr lang="ru-RU" sz="4400" dirty="0">
              <a:latin typeface="Monotype Corsiva" pitchFamily="66" charset="0"/>
            </a:endParaRPr>
          </a:p>
        </p:txBody>
      </p:sp>
      <p:pic>
        <p:nvPicPr>
          <p:cNvPr id="1026" name="Picture 2" descr="История возникновения искусства оригами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1708" r="1708"/>
          <a:stretch>
            <a:fillRect/>
          </a:stretch>
        </p:blipFill>
        <p:spPr bwMode="auto">
          <a:xfrm>
            <a:off x="1928794" y="1285860"/>
            <a:ext cx="5143536" cy="3827960"/>
          </a:xfrm>
          <a:prstGeom prst="rect">
            <a:avLst/>
          </a:prstGeom>
          <a:noFill/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85852" y="5286388"/>
            <a:ext cx="7429552" cy="118586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Monotype Corsiva" pitchFamily="66" charset="0"/>
              </a:rPr>
              <a:t>Слово оригами складывается из двух иероглифов</a:t>
            </a:r>
            <a:r>
              <a:rPr lang="ru-RU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Monotype Corsiva" pitchFamily="66" charset="0"/>
              </a:rPr>
              <a:t>:</a:t>
            </a:r>
          </a:p>
          <a:p>
            <a:pPr algn="ctr"/>
            <a:r>
              <a:rPr lang="ru-RU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Monotype Corsiva" pitchFamily="66" charset="0"/>
              </a:rPr>
              <a:t>ОРИ- </a:t>
            </a:r>
            <a:r>
              <a:rPr lang="ru-RU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Monotype Corsiva" pitchFamily="66" charset="0"/>
              </a:rPr>
              <a:t>"бумага" и </a:t>
            </a:r>
            <a:r>
              <a:rPr lang="ru-RU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Monotype Corsiva" pitchFamily="66" charset="0"/>
              </a:rPr>
              <a:t>КАМИ- </a:t>
            </a:r>
            <a:r>
              <a:rPr lang="ru-RU" sz="2800" b="1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Monotype Corsiva" pitchFamily="66" charset="0"/>
              </a:rPr>
              <a:t>"складывание".</a:t>
            </a:r>
            <a:endParaRPr lang="ru-RU" sz="2800" b="1" dirty="0">
              <a:solidFill>
                <a:schemeClr val="accent1">
                  <a:lumMod val="40000"/>
                  <a:lumOff val="60000"/>
                </a:schemeClr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err="1" smtClean="0">
                <a:latin typeface="Monotype Corsiva" pitchFamily="66" charset="0"/>
              </a:rPr>
              <a:t>Акира</a:t>
            </a:r>
            <a:r>
              <a:rPr lang="ru-RU" sz="5400" dirty="0" smtClean="0">
                <a:latin typeface="Monotype Corsiva" pitchFamily="66" charset="0"/>
              </a:rPr>
              <a:t> </a:t>
            </a:r>
            <a:r>
              <a:rPr lang="ru-RU" sz="5400" dirty="0" err="1" smtClean="0">
                <a:latin typeface="Monotype Corsiva" pitchFamily="66" charset="0"/>
              </a:rPr>
              <a:t>Йошизава</a:t>
            </a:r>
            <a:endParaRPr lang="ru-RU" sz="5400" dirty="0">
              <a:latin typeface="Monotype Corsiva" pitchFamily="66" charset="0"/>
            </a:endParaRPr>
          </a:p>
        </p:txBody>
      </p:sp>
      <p:pic>
        <p:nvPicPr>
          <p:cNvPr id="4" name="Содержимое 3" descr="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0" y="1571612"/>
            <a:ext cx="6662304" cy="435612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Monotype Corsiva" pitchFamily="66" charset="0"/>
              </a:rPr>
              <a:t>Какие способности развивает оригами?</a:t>
            </a:r>
            <a:endParaRPr lang="ru-RU" sz="3600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Развивает </a:t>
            </a:r>
            <a:r>
              <a:rPr lang="ru-RU" sz="2000" b="1" dirty="0" smtClean="0"/>
              <a:t>способности к мелким движениям руками, приучает к точным движениям пальцев под контролем сознания. </a:t>
            </a:r>
          </a:p>
          <a:p>
            <a:r>
              <a:rPr lang="ru-RU" sz="2000" b="1" dirty="0" smtClean="0"/>
              <a:t>Развивает пространственное воображение, учит читать чертежи. 	</a:t>
            </a:r>
          </a:p>
          <a:p>
            <a:r>
              <a:rPr lang="ru-RU" sz="2000" b="1" dirty="0" smtClean="0"/>
              <a:t>Знакомит детей с основными геометрическими понятиями. 	</a:t>
            </a:r>
          </a:p>
          <a:p>
            <a:r>
              <a:rPr lang="ru-RU" sz="2000" b="1" dirty="0" smtClean="0"/>
              <a:t>Стимулирует развитие пространственной и моторной памяти, учит концентрации внимания.	</a:t>
            </a:r>
          </a:p>
          <a:p>
            <a:r>
              <a:rPr lang="ru-RU" sz="2000" b="1" dirty="0" smtClean="0"/>
              <a:t>Развивает творческие способности. 	</a:t>
            </a:r>
          </a:p>
          <a:p>
            <a:r>
              <a:rPr lang="ru-RU" sz="2000" b="1" dirty="0" smtClean="0"/>
              <a:t>Расширяет игровые и коммуникативные способности детей, их </a:t>
            </a:r>
            <a:r>
              <a:rPr lang="ru-RU" sz="2000" b="1" dirty="0" smtClean="0"/>
              <a:t>кругозор.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Monotype Corsiva" pitchFamily="66" charset="0"/>
              </a:rPr>
              <a:t>Что нужно для занятий оригами?</a:t>
            </a:r>
            <a:endParaRPr lang="ru-RU" dirty="0">
              <a:latin typeface="Monotype Corsiva" pitchFamily="66" charset="0"/>
            </a:endParaRPr>
          </a:p>
        </p:txBody>
      </p:sp>
      <p:pic>
        <p:nvPicPr>
          <p:cNvPr id="5" name="Содержимое 4" descr="detsad-238249-1442508985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00034" y="2143116"/>
            <a:ext cx="4038600" cy="324332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571612"/>
            <a:ext cx="4038600" cy="4525963"/>
          </a:xfrm>
        </p:spPr>
        <p:txBody>
          <a:bodyPr>
            <a:noAutofit/>
          </a:bodyPr>
          <a:lstStyle/>
          <a:p>
            <a:r>
              <a:rPr lang="ru-RU" sz="2400" dirty="0" smtClean="0"/>
              <a:t>Знать  международные условные знаки, принятые в оригами;</a:t>
            </a:r>
          </a:p>
          <a:p>
            <a:r>
              <a:rPr lang="ru-RU" sz="2400" dirty="0" smtClean="0"/>
              <a:t>овладеть основными приемами складывания;</a:t>
            </a:r>
          </a:p>
          <a:p>
            <a:r>
              <a:rPr lang="ru-RU" sz="2400" dirty="0" smtClean="0"/>
              <a:t> знать базовые формы и уметь их складывать на память;</a:t>
            </a:r>
          </a:p>
          <a:p>
            <a:r>
              <a:rPr lang="ru-RU" sz="2400" dirty="0" smtClean="0"/>
              <a:t>цветная бумага, ножницы, клей.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829408" y="-2329266"/>
            <a:ext cx="1066800" cy="6153912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accent1"/>
                </a:solidFill>
                <a:latin typeface="Monotype Corsiva" pitchFamily="66" charset="0"/>
              </a:rPr>
              <a:t>Простые  базовые формы оригами</a:t>
            </a:r>
            <a:endParaRPr lang="ru-RU" sz="4000" dirty="0">
              <a:solidFill>
                <a:schemeClr val="accent1"/>
              </a:solidFill>
              <a:latin typeface="Monotype Corsiva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 rot="5400000">
            <a:off x="7004694" y="281926"/>
            <a:ext cx="581024" cy="3017520"/>
          </a:xfrm>
          <a:solidFill>
            <a:schemeClr val="tx2">
              <a:lumMod val="25000"/>
            </a:schemeClr>
          </a:solidFill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1"/>
                </a:solidFill>
                <a:latin typeface="Monotype Corsiva" pitchFamily="66" charset="0"/>
              </a:rPr>
              <a:t>«Треугольник»</a:t>
            </a:r>
            <a:endParaRPr lang="ru-RU" sz="3200" b="1" dirty="0">
              <a:solidFill>
                <a:schemeClr val="accent1"/>
              </a:solidFill>
              <a:latin typeface="Monotype Corsiva" pitchFamily="66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 rot="5400000">
            <a:off x="3075604" y="4568206"/>
            <a:ext cx="581024" cy="3017520"/>
          </a:xfrm>
          <a:solidFill>
            <a:schemeClr val="tx2">
              <a:lumMod val="25000"/>
            </a:schemeClr>
          </a:solidFill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1"/>
                </a:solidFill>
                <a:latin typeface="Monotype Corsiva" pitchFamily="66" charset="0"/>
              </a:rPr>
              <a:t>«Книжка»</a:t>
            </a:r>
            <a:endParaRPr lang="ru-RU" sz="3200" b="1" dirty="0">
              <a:solidFill>
                <a:schemeClr val="accent1"/>
              </a:solidFill>
              <a:latin typeface="Monotype Corsiva" pitchFamily="66" charset="0"/>
            </a:endParaRPr>
          </a:p>
        </p:txBody>
      </p:sp>
      <p:pic>
        <p:nvPicPr>
          <p:cNvPr id="7" name="Содержимое 6" descr="127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5000628" y="3643314"/>
            <a:ext cx="3809000" cy="3017837"/>
          </a:xfrm>
        </p:spPr>
      </p:pic>
      <p:pic>
        <p:nvPicPr>
          <p:cNvPr id="8" name="Содержимое 7" descr="212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714348" y="1214422"/>
            <a:ext cx="4895850" cy="28479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Monotype Corsiva" pitchFamily="66" charset="0"/>
              </a:rPr>
              <a:t>Правила </a:t>
            </a:r>
            <a:r>
              <a:rPr lang="ru-RU" dirty="0" smtClean="0">
                <a:latin typeface="Monotype Corsiva" pitchFamily="66" charset="0"/>
              </a:rPr>
              <a:t>изготовления фигурок</a:t>
            </a:r>
            <a:endParaRPr lang="ru-RU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ru-RU" sz="2800" dirty="0" smtClean="0"/>
              <a:t>При изготовлении поделки не должно быть лишних поворотов и переворотов изделия.</a:t>
            </a:r>
          </a:p>
          <a:p>
            <a:pPr>
              <a:lnSpc>
                <a:spcPct val="150000"/>
              </a:lnSpc>
            </a:pPr>
            <a:r>
              <a:rPr lang="ru-RU" sz="2800" dirty="0" smtClean="0"/>
              <a:t>Линия </a:t>
            </a:r>
            <a:r>
              <a:rPr lang="ru-RU" sz="2800" dirty="0" smtClean="0"/>
              <a:t>сгибов изделия должна тщательно проглаживаться.</a:t>
            </a:r>
          </a:p>
          <a:p>
            <a:pPr>
              <a:lnSpc>
                <a:spcPct val="150000"/>
              </a:lnSpc>
            </a:pPr>
            <a:r>
              <a:rPr lang="ru-RU" sz="2800" dirty="0" smtClean="0"/>
              <a:t>Совмещение </a:t>
            </a:r>
            <a:r>
              <a:rPr lang="ru-RU" sz="2800" dirty="0" smtClean="0"/>
              <a:t>углов и сторон в процессе складывания должно быть точным.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4043722" y="-2543580"/>
            <a:ext cx="1066800" cy="6582540"/>
          </a:xfrm>
          <a:ln>
            <a:noFill/>
          </a:ln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accent1"/>
                </a:solidFill>
                <a:latin typeface="Monotype Corsiva" pitchFamily="66" charset="0"/>
              </a:rPr>
              <a:t>Базовая форма «Треугольник»</a:t>
            </a:r>
            <a:endParaRPr lang="ru-RU" sz="4000" dirty="0">
              <a:solidFill>
                <a:schemeClr val="accent1"/>
              </a:solidFill>
              <a:latin typeface="Monotype Corsiva" pitchFamily="66" charset="0"/>
            </a:endParaRPr>
          </a:p>
        </p:txBody>
      </p:sp>
      <p:pic>
        <p:nvPicPr>
          <p:cNvPr id="7" name="Содержимое 6" descr="1233778974_3-1.jp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2285984" y="1285860"/>
            <a:ext cx="4495800" cy="1752600"/>
          </a:xfrm>
        </p:spPr>
      </p:pic>
      <p:pic>
        <p:nvPicPr>
          <p:cNvPr id="8" name="Содержимое 7" descr="p-0533b0d7222fb3.f.jp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71472" y="3714752"/>
            <a:ext cx="2747531" cy="2500330"/>
          </a:xfrm>
        </p:spPr>
      </p:pic>
      <p:pic>
        <p:nvPicPr>
          <p:cNvPr id="89090" name="Picture 2" descr="оригами к Пасхе. Цыпленок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43306" y="3643314"/>
            <a:ext cx="1785950" cy="2500332"/>
          </a:xfrm>
          <a:prstGeom prst="rect">
            <a:avLst/>
          </a:prstGeom>
          <a:noFill/>
        </p:spPr>
      </p:pic>
      <p:sp>
        <p:nvSpPr>
          <p:cNvPr id="89092" name="AutoShape 4" descr="Картинки по запросу Бумажный стаканчик– простое оригами из бумаг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9094" name="AutoShape 6" descr="Картинки по запросу Бумажный стаканчик– простое оригами из бумаг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89096" name="Picture 8" descr="http://origami-do.ru/uploads/posts/2012-10/1351644276_5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86446" y="3714752"/>
            <a:ext cx="2937155" cy="23574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Monotype Corsiva" pitchFamily="66" charset="0"/>
              </a:rPr>
              <a:t>Базовая форма </a:t>
            </a:r>
            <a:r>
              <a:rPr lang="ru-RU" b="1" dirty="0" smtClean="0">
                <a:latin typeface="Monotype Corsiva" pitchFamily="66" charset="0"/>
              </a:rPr>
              <a:t>«</a:t>
            </a:r>
            <a:r>
              <a:rPr lang="ru-RU" b="1" dirty="0" smtClean="0">
                <a:latin typeface="Monotype Corsiva" pitchFamily="66" charset="0"/>
              </a:rPr>
              <a:t>Воздушный змей»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" name="Содержимое 4" descr="1233779420_4-1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500188" y="1030099"/>
            <a:ext cx="5857894" cy="1766666"/>
          </a:xfrm>
        </p:spPr>
      </p:pic>
      <p:pic>
        <p:nvPicPr>
          <p:cNvPr id="6" name="Содержимое 5" descr="8152dbce68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3143240" y="2928934"/>
            <a:ext cx="2525085" cy="36433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</TotalTime>
  <Words>181</Words>
  <Application>Microsoft Office PowerPoint</Application>
  <PresentationFormat>Экран (4:3)</PresentationFormat>
  <Paragraphs>33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Яркая</vt:lpstr>
      <vt:lpstr>«Волшебный мир - ОРИГАМИ»</vt:lpstr>
      <vt:lpstr>Немного  истории</vt:lpstr>
      <vt:lpstr>Акира Йошизава</vt:lpstr>
      <vt:lpstr>Какие способности развивает оригами?</vt:lpstr>
      <vt:lpstr>Что нужно для занятий оригами?</vt:lpstr>
      <vt:lpstr>Простые  базовые формы оригами</vt:lpstr>
      <vt:lpstr>Правила изготовления фигурок</vt:lpstr>
      <vt:lpstr>Базовая форма «Треугольник»</vt:lpstr>
      <vt:lpstr>Базовая форма «Воздушный змей» </vt:lpstr>
      <vt:lpstr>Базовая форма «Блинчик» </vt:lpstr>
      <vt:lpstr>Базовая форма «Книжка» </vt:lpstr>
      <vt:lpstr>Базовая форма «Дверь»</vt:lpstr>
      <vt:lpstr>Базовая форма «Дом»</vt:lpstr>
      <vt:lpstr>Благодарим 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«Волшебный мир - ОРИГАМИ»</dc:title>
  <dc:creator>root</dc:creator>
  <cp:lastModifiedBy>root</cp:lastModifiedBy>
  <cp:revision>14</cp:revision>
  <dcterms:created xsi:type="dcterms:W3CDTF">2015-11-15T17:27:49Z</dcterms:created>
  <dcterms:modified xsi:type="dcterms:W3CDTF">2015-11-15T19:43:35Z</dcterms:modified>
</cp:coreProperties>
</file>